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2"/>
  </p:notesMasterIdLst>
  <p:handoutMasterIdLst>
    <p:handoutMasterId r:id="rId23"/>
  </p:handoutMasterIdLst>
  <p:sldIdLst>
    <p:sldId id="311" r:id="rId3"/>
    <p:sldId id="312" r:id="rId4"/>
    <p:sldId id="306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</p:sldIdLst>
  <p:sldSz cx="9144000" cy="6858000" type="screen4x3"/>
  <p:notesSz cx="6797675" cy="9926638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60" autoAdjust="0"/>
    <p:restoredTop sz="94718" autoAdjust="0"/>
  </p:normalViewPr>
  <p:slideViewPr>
    <p:cSldViewPr>
      <p:cViewPr>
        <p:scale>
          <a:sx n="81" d="100"/>
          <a:sy n="81" d="100"/>
        </p:scale>
        <p:origin x="-828" y="-588"/>
      </p:cViewPr>
      <p:guideLst>
        <p:guide orient="horz" pos="2161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1608" y="270"/>
      </p:cViewPr>
      <p:guideLst>
        <p:guide orient="horz" pos="3127"/>
        <p:guide pos="2141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8" rIns="91438" bIns="45718" numCol="1" anchor="t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4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8" rIns="91438" bIns="45718" numCol="1" anchor="t" anchorCtr="0" compatLnSpc="1">
            <a:prstTxWarp prst="textNoShape">
              <a:avLst/>
            </a:prstTxWarp>
          </a:bodyPr>
          <a:lstStyle>
            <a:lvl1pPr algn="r">
              <a:defRPr sz="1200"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8" rIns="91438" bIns="45718" numCol="1" anchor="b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4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8" rIns="91438" bIns="4571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F17C264-A776-4EEC-8C26-F1D05C8B05EE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8" rIns="91438" bIns="45718" numCol="1" anchor="t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8" rIns="91438" bIns="45718" numCol="1" anchor="t" anchorCtr="0" compatLnSpc="1">
            <a:prstTxWarp prst="textNoShape">
              <a:avLst/>
            </a:prstTxWarp>
          </a:bodyPr>
          <a:lstStyle>
            <a:lvl1pPr algn="r">
              <a:defRPr sz="1200"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8" rIns="9143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 smtClean="0"/>
              <a:t>Click to edit Master text styles</a:t>
            </a:r>
          </a:p>
          <a:p>
            <a:pPr lvl="1"/>
            <a:r>
              <a:rPr lang="hr-HR" noProof="0" smtClean="0"/>
              <a:t>Second level</a:t>
            </a:r>
          </a:p>
          <a:p>
            <a:pPr lvl="2"/>
            <a:r>
              <a:rPr lang="hr-HR" noProof="0" smtClean="0"/>
              <a:t>Third level</a:t>
            </a:r>
          </a:p>
          <a:p>
            <a:pPr lvl="3"/>
            <a:r>
              <a:rPr lang="hr-HR" noProof="0" smtClean="0"/>
              <a:t>Fourth level</a:t>
            </a:r>
          </a:p>
          <a:p>
            <a:pPr lvl="4"/>
            <a:r>
              <a:rPr lang="hr-HR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8" rIns="91438" bIns="45718" numCol="1" anchor="b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8" rIns="91438" bIns="4571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CAE0CB0-D6E6-474D-BEFC-2305B0359E09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64" algn="l" defTabSz="9142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7" algn="l" defTabSz="9142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8" algn="l" defTabSz="9142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61" algn="l" defTabSz="9142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 smtClean="0">
              <a:latin typeface="Arial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1830D8-51AC-420C-8F39-F70E19E7B922}" type="slidenum">
              <a:rPr lang="hr-HR" smtClean="0"/>
              <a:pPr/>
              <a:t>1</a:t>
            </a:fld>
            <a:endParaRPr lang="hr-H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10</a:t>
            </a:fld>
            <a:endParaRPr lang="hr-H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11</a:t>
            </a:fld>
            <a:endParaRPr lang="hr-H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12</a:t>
            </a:fld>
            <a:endParaRPr lang="hr-H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13</a:t>
            </a:fld>
            <a:endParaRPr lang="hr-H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14</a:t>
            </a:fld>
            <a:endParaRPr lang="hr-H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15</a:t>
            </a:fld>
            <a:endParaRPr lang="hr-H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16</a:t>
            </a:fld>
            <a:endParaRPr lang="hr-H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17</a:t>
            </a:fld>
            <a:endParaRPr lang="hr-H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18</a:t>
            </a:fld>
            <a:endParaRPr lang="hr-H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19</a:t>
            </a:fld>
            <a:endParaRPr lang="hr-H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 smtClean="0">
              <a:latin typeface="Arial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1830D8-51AC-420C-8F39-F70E19E7B922}" type="slidenum">
              <a:rPr lang="hr-HR" smtClean="0"/>
              <a:pPr/>
              <a:t>2</a:t>
            </a:fld>
            <a:endParaRPr lang="hr-H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3</a:t>
            </a:fld>
            <a:endParaRPr lang="hr-H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4</a:t>
            </a:fld>
            <a:endParaRPr lang="hr-H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5</a:t>
            </a:fld>
            <a:endParaRPr lang="hr-H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6</a:t>
            </a:fld>
            <a:endParaRPr lang="hr-H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7</a:t>
            </a:fld>
            <a:endParaRPr lang="hr-H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8</a:t>
            </a:fld>
            <a:endParaRPr lang="hr-H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>
                <a:latin typeface="Arial" pitchFamily="34" charset="0"/>
              </a:rPr>
              <a:t>U drugom dijelu prezentacije približit ću Vam ugroze koje prijete Gradu Zagrebu sa stanovišta Ureda za upravljanje u hitnim situacijama.</a:t>
            </a:r>
          </a:p>
          <a:p>
            <a:pPr eaLnBrk="1" hangingPunct="1"/>
            <a:endParaRPr lang="hr-HR" smtClean="0">
              <a:latin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F09D2-3960-4872-82DE-2F9DADB689DA}" type="slidenum">
              <a:rPr lang="hr-HR" smtClean="0"/>
              <a:pPr/>
              <a:t>9</a:t>
            </a:fld>
            <a:endParaRPr lang="hr-H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3" indent="0" algn="ctr">
              <a:buNone/>
              <a:defRPr/>
            </a:lvl2pPr>
            <a:lvl3pPr marL="914266" indent="0" algn="ctr">
              <a:buNone/>
              <a:defRPr/>
            </a:lvl3pPr>
            <a:lvl4pPr marL="1371398" indent="0" algn="ctr">
              <a:buNone/>
              <a:defRPr/>
            </a:lvl4pPr>
            <a:lvl5pPr marL="1828531" indent="0" algn="ctr">
              <a:buNone/>
              <a:defRPr/>
            </a:lvl5pPr>
            <a:lvl6pPr marL="2285664" indent="0" algn="ctr">
              <a:buNone/>
              <a:defRPr/>
            </a:lvl6pPr>
            <a:lvl7pPr marL="2742797" indent="0" algn="ctr">
              <a:buNone/>
              <a:defRPr/>
            </a:lvl7pPr>
            <a:lvl8pPr marL="3199928" indent="0" algn="ctr">
              <a:buNone/>
              <a:defRPr/>
            </a:lvl8pPr>
            <a:lvl9pPr marL="365706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9ADF5-05C7-4302-A426-D4053C05AE3A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700C3-E1C2-4F17-88CE-732B43CEE3D6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0176" y="692152"/>
            <a:ext cx="1908175" cy="4968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1" y="692152"/>
            <a:ext cx="5572125" cy="4968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3C54F-D324-4660-98FB-41F8F1C025AC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1" y="692152"/>
            <a:ext cx="7632700" cy="576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755651" y="1384301"/>
            <a:ext cx="7632700" cy="4276725"/>
          </a:xfrm>
        </p:spPr>
        <p:txBody>
          <a:bodyPr/>
          <a:lstStyle/>
          <a:p>
            <a:pPr lvl="0"/>
            <a:endParaRPr lang="hr-HR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F17B3-B896-4140-B715-2AF686CAF33E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EFB40-86D6-4176-956D-A17BFABDE3BD}" type="datetimeFigureOut">
              <a:rPr lang="sr-Latn-CS"/>
              <a:pPr>
                <a:defRPr/>
              </a:pPr>
              <a:t>8.11.2011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8F7D7D0-245E-467B-9514-F8EA1530B42D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E97E1-92E8-41E9-AA4D-4D5B5D36916C}" type="datetimeFigureOut">
              <a:rPr lang="sr-Latn-CS"/>
              <a:pPr>
                <a:defRPr/>
              </a:pPr>
              <a:t>8.11.2011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E57362D-6F2D-4E43-9FB6-6BCB404CF07F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09243-135D-4CD9-959D-87672586FB6E}" type="datetimeFigureOut">
              <a:rPr lang="sr-Latn-CS"/>
              <a:pPr>
                <a:defRPr/>
              </a:pPr>
              <a:t>8.11.2011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A238B51-29F5-48FF-B87F-61D410B26598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1B03B-FFF0-4274-AA4D-C557BAB8D468}" type="datetimeFigureOut">
              <a:rPr lang="sr-Latn-CS"/>
              <a:pPr>
                <a:defRPr/>
              </a:pPr>
              <a:t>8.11.2011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814774B-E13F-498C-88EF-A8CD6CF3A15B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DA28B-0749-4648-8B07-41A437895155}" type="datetimeFigureOut">
              <a:rPr lang="sr-Latn-CS"/>
              <a:pPr>
                <a:defRPr/>
              </a:pPr>
              <a:t>8.11.2011</a:t>
            </a:fld>
            <a:endParaRPr lang="hr-H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8169185-7A0B-4B07-B240-C93C4A326DE2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2C838-3D50-401F-8635-716F216E8E80}" type="datetimeFigureOut">
              <a:rPr lang="sr-Latn-CS"/>
              <a:pPr>
                <a:defRPr/>
              </a:pPr>
              <a:t>8.11.2011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31DFDC-B42B-42DD-BA52-D968E715DF3F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9DB39-FA16-4299-B75A-06DAD0AD890A}" type="datetimeFigureOut">
              <a:rPr lang="sr-Latn-CS"/>
              <a:pPr>
                <a:defRPr/>
              </a:pPr>
              <a:t>8.11.2011</a:t>
            </a:fld>
            <a:endParaRPr lang="hr-H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4C626BA-602E-4F62-A39C-A24EE41D66D8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00FEC-E1BD-420F-8DE6-F4102776C3F6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EE5F5-9759-4753-A573-D1DC527FD080}" type="datetimeFigureOut">
              <a:rPr lang="sr-Latn-CS"/>
              <a:pPr>
                <a:defRPr/>
              </a:pPr>
              <a:t>8.11.2011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36CD4AB-157C-4899-AC67-F88A514773F4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20877-321D-422B-B667-FB86921C4F20}" type="datetimeFigureOut">
              <a:rPr lang="sr-Latn-CS"/>
              <a:pPr>
                <a:defRPr/>
              </a:pPr>
              <a:t>8.11.2011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B9DCCA0-497B-4D10-9C3C-ADC9A3D8C8FA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5A9EA-F08E-4900-AE91-73E2E31419C3}" type="datetimeFigureOut">
              <a:rPr lang="sr-Latn-CS"/>
              <a:pPr>
                <a:defRPr/>
              </a:pPr>
              <a:t>8.11.2011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08F3C43-64E5-4094-8E1F-0AD57952908D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93D9E-42C2-45BC-96FF-540C76D4096B}" type="datetimeFigureOut">
              <a:rPr lang="sr-Latn-CS"/>
              <a:pPr>
                <a:defRPr/>
              </a:pPr>
              <a:t>8.11.2011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48F6537-BF1B-461A-AE8A-A96E20E1D51D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3" indent="0">
              <a:buNone/>
              <a:defRPr sz="1800"/>
            </a:lvl2pPr>
            <a:lvl3pPr marL="914266" indent="0">
              <a:buNone/>
              <a:defRPr sz="1600"/>
            </a:lvl3pPr>
            <a:lvl4pPr marL="1371398" indent="0">
              <a:buNone/>
              <a:defRPr sz="1400"/>
            </a:lvl4pPr>
            <a:lvl5pPr marL="1828531" indent="0">
              <a:buNone/>
              <a:defRPr sz="1400"/>
            </a:lvl5pPr>
            <a:lvl6pPr marL="2285664" indent="0">
              <a:buNone/>
              <a:defRPr sz="1400"/>
            </a:lvl6pPr>
            <a:lvl7pPr marL="2742797" indent="0">
              <a:buNone/>
              <a:defRPr sz="1400"/>
            </a:lvl7pPr>
            <a:lvl8pPr marL="3199928" indent="0">
              <a:buNone/>
              <a:defRPr sz="1400"/>
            </a:lvl8pPr>
            <a:lvl9pPr marL="365706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E8821-942F-4086-83CA-97814F9971AB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384301"/>
            <a:ext cx="3740150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84301"/>
            <a:ext cx="3740150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359B5-92AD-4CB7-B4BB-89894185936A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3" indent="0">
              <a:buNone/>
              <a:defRPr sz="2000" b="1"/>
            </a:lvl2pPr>
            <a:lvl3pPr marL="914266" indent="0">
              <a:buNone/>
              <a:defRPr sz="1800" b="1"/>
            </a:lvl3pPr>
            <a:lvl4pPr marL="1371398" indent="0">
              <a:buNone/>
              <a:defRPr sz="1600" b="1"/>
            </a:lvl4pPr>
            <a:lvl5pPr marL="1828531" indent="0">
              <a:buNone/>
              <a:defRPr sz="1600" b="1"/>
            </a:lvl5pPr>
            <a:lvl6pPr marL="2285664" indent="0">
              <a:buNone/>
              <a:defRPr sz="1600" b="1"/>
            </a:lvl6pPr>
            <a:lvl7pPr marL="2742797" indent="0">
              <a:buNone/>
              <a:defRPr sz="1600" b="1"/>
            </a:lvl7pPr>
            <a:lvl8pPr marL="3199928" indent="0">
              <a:buNone/>
              <a:defRPr sz="1600" b="1"/>
            </a:lvl8pPr>
            <a:lvl9pPr marL="36570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3" indent="0">
              <a:buNone/>
              <a:defRPr sz="2000" b="1"/>
            </a:lvl2pPr>
            <a:lvl3pPr marL="914266" indent="0">
              <a:buNone/>
              <a:defRPr sz="1800" b="1"/>
            </a:lvl3pPr>
            <a:lvl4pPr marL="1371398" indent="0">
              <a:buNone/>
              <a:defRPr sz="1600" b="1"/>
            </a:lvl4pPr>
            <a:lvl5pPr marL="1828531" indent="0">
              <a:buNone/>
              <a:defRPr sz="1600" b="1"/>
            </a:lvl5pPr>
            <a:lvl6pPr marL="2285664" indent="0">
              <a:buNone/>
              <a:defRPr sz="1600" b="1"/>
            </a:lvl6pPr>
            <a:lvl7pPr marL="2742797" indent="0">
              <a:buNone/>
              <a:defRPr sz="1600" b="1"/>
            </a:lvl7pPr>
            <a:lvl8pPr marL="3199928" indent="0">
              <a:buNone/>
              <a:defRPr sz="1600" b="1"/>
            </a:lvl8pPr>
            <a:lvl9pPr marL="36570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91714-99FC-4A5E-9A87-1850B1EB72DE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871B9-0048-4DFE-A2F7-D36D0C3420B1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D5562-0687-486C-ACBD-98482250B73C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3" indent="0">
              <a:buNone/>
              <a:defRPr sz="1200"/>
            </a:lvl2pPr>
            <a:lvl3pPr marL="914266" indent="0">
              <a:buNone/>
              <a:defRPr sz="1000"/>
            </a:lvl3pPr>
            <a:lvl4pPr marL="1371398" indent="0">
              <a:buNone/>
              <a:defRPr sz="900"/>
            </a:lvl4pPr>
            <a:lvl5pPr marL="1828531" indent="0">
              <a:buNone/>
              <a:defRPr sz="900"/>
            </a:lvl5pPr>
            <a:lvl6pPr marL="2285664" indent="0">
              <a:buNone/>
              <a:defRPr sz="900"/>
            </a:lvl6pPr>
            <a:lvl7pPr marL="2742797" indent="0">
              <a:buNone/>
              <a:defRPr sz="900"/>
            </a:lvl7pPr>
            <a:lvl8pPr marL="3199928" indent="0">
              <a:buNone/>
              <a:defRPr sz="900"/>
            </a:lvl8pPr>
            <a:lvl9pPr marL="36570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A5CD6-849E-4811-A37C-363E68DB1558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3" indent="0">
              <a:buNone/>
              <a:defRPr sz="2800"/>
            </a:lvl2pPr>
            <a:lvl3pPr marL="914266" indent="0">
              <a:buNone/>
              <a:defRPr sz="2400"/>
            </a:lvl3pPr>
            <a:lvl4pPr marL="1371398" indent="0">
              <a:buNone/>
              <a:defRPr sz="2000"/>
            </a:lvl4pPr>
            <a:lvl5pPr marL="1828531" indent="0">
              <a:buNone/>
              <a:defRPr sz="2000"/>
            </a:lvl5pPr>
            <a:lvl6pPr marL="2285664" indent="0">
              <a:buNone/>
              <a:defRPr sz="2000"/>
            </a:lvl6pPr>
            <a:lvl7pPr marL="2742797" indent="0">
              <a:buNone/>
              <a:defRPr sz="2000"/>
            </a:lvl7pPr>
            <a:lvl8pPr marL="3199928" indent="0">
              <a:buNone/>
              <a:defRPr sz="2000"/>
            </a:lvl8pPr>
            <a:lvl9pPr marL="3657061" indent="0">
              <a:buNone/>
              <a:defRPr sz="2000"/>
            </a:lvl9pPr>
          </a:lstStyle>
          <a:p>
            <a:pPr lvl="0"/>
            <a:endParaRPr lang="hr-HR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133" indent="0">
              <a:buNone/>
              <a:defRPr sz="1200"/>
            </a:lvl2pPr>
            <a:lvl3pPr marL="914266" indent="0">
              <a:buNone/>
              <a:defRPr sz="1000"/>
            </a:lvl3pPr>
            <a:lvl4pPr marL="1371398" indent="0">
              <a:buNone/>
              <a:defRPr sz="900"/>
            </a:lvl4pPr>
            <a:lvl5pPr marL="1828531" indent="0">
              <a:buNone/>
              <a:defRPr sz="900"/>
            </a:lvl5pPr>
            <a:lvl6pPr marL="2285664" indent="0">
              <a:buNone/>
              <a:defRPr sz="900"/>
            </a:lvl6pPr>
            <a:lvl7pPr marL="2742797" indent="0">
              <a:buNone/>
              <a:defRPr sz="900"/>
            </a:lvl7pPr>
            <a:lvl8pPr marL="3199928" indent="0">
              <a:buNone/>
              <a:defRPr sz="900"/>
            </a:lvl8pPr>
            <a:lvl9pPr marL="36570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915BF-B7D1-43D5-BF83-463E4FE143FB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692150"/>
            <a:ext cx="76327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384300"/>
            <a:ext cx="76327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092825"/>
            <a:ext cx="2159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/>
              </a:defRPr>
            </a:lvl1pPr>
          </a:lstStyle>
          <a:p>
            <a:pPr>
              <a:defRPr/>
            </a:pPr>
            <a:fld id="{AB0423B4-AB57-44C1-A153-857FBF6E6BE9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pic>
        <p:nvPicPr>
          <p:cNvPr id="1029" name="Picture 14" descr="grb 3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2775" y="5805488"/>
            <a:ext cx="17272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Helvetic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Helvetic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Helvetic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Helvetica" pitchFamily="34" charset="0"/>
        </a:defRPr>
      </a:lvl5pPr>
      <a:lvl6pPr marL="457133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Helvetica" pitchFamily="34" charset="0"/>
        </a:defRPr>
      </a:lvl6pPr>
      <a:lvl7pPr marL="9142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Helvetica" pitchFamily="34" charset="0"/>
        </a:defRPr>
      </a:lvl7pPr>
      <a:lvl8pPr marL="1371398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Helvetica" pitchFamily="34" charset="0"/>
        </a:defRPr>
      </a:lvl8pPr>
      <a:lvl9pPr marL="1828531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Helvetic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230" indent="-228566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971362" indent="-228566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428495" indent="-228566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885627" indent="-228566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2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3" algn="l" defTabSz="9142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6" algn="l" defTabSz="9142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8" algn="l" defTabSz="9142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1" algn="l" defTabSz="9142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4" algn="l" defTabSz="9142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7" algn="l" defTabSz="9142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8" algn="l" defTabSz="9142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61" algn="l" defTabSz="9142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hr-HR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dirty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hr-HR"/>
              <a:t>31. 03. 2010.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57188" y="714375"/>
            <a:ext cx="8031162" cy="338295"/>
          </a:xfrm>
        </p:spPr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Površine za evakuaciju i prihvat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 smtClean="0"/>
          </a:p>
        </p:txBody>
      </p:sp>
      <p:sp>
        <p:nvSpPr>
          <p:cNvPr id="18435" name="Content Placeholder 2"/>
          <p:cNvSpPr>
            <a:spLocks noGrp="1"/>
          </p:cNvSpPr>
          <p:nvPr>
            <p:ph sz="half" idx="1"/>
          </p:nvPr>
        </p:nvSpPr>
        <p:spPr>
          <a:xfrm>
            <a:off x="357188" y="1268700"/>
            <a:ext cx="8786812" cy="3672510"/>
          </a:xfrm>
        </p:spPr>
        <p:txBody>
          <a:bodyPr/>
          <a:lstStyle/>
          <a:p>
            <a:pPr>
              <a:buFontTx/>
              <a:buChar char="-"/>
            </a:pPr>
            <a:r>
              <a:rPr lang="hr-HR" sz="2200" dirty="0" smtClean="0"/>
              <a:t>Evakuacijske površine za postavljanje šatorskih naselja</a:t>
            </a:r>
          </a:p>
          <a:p>
            <a:pPr lvl="1">
              <a:buFont typeface="Wingdings" pitchFamily="2" charset="2"/>
              <a:buChar char="§"/>
            </a:pPr>
            <a:r>
              <a:rPr lang="hr-HR" sz="2200" dirty="0" smtClean="0"/>
              <a:t>u 15 gradskih četvrti</a:t>
            </a:r>
          </a:p>
          <a:p>
            <a:pPr lvl="1">
              <a:buFont typeface="Wingdings" pitchFamily="2" charset="2"/>
              <a:buChar char="§"/>
            </a:pPr>
            <a:r>
              <a:rPr lang="hr-HR" sz="2200" dirty="0" smtClean="0"/>
              <a:t>20 lokacija</a:t>
            </a:r>
          </a:p>
          <a:p>
            <a:pPr lvl="1">
              <a:buFont typeface="Wingdings" pitchFamily="2" charset="2"/>
              <a:buChar char="§"/>
            </a:pPr>
            <a:r>
              <a:rPr lang="hr-HR" sz="2200" dirty="0" smtClean="0"/>
              <a:t>35 šatorskih naselja</a:t>
            </a:r>
          </a:p>
          <a:p>
            <a:pPr lvl="1">
              <a:buNone/>
            </a:pPr>
            <a:endParaRPr lang="hr-HR" sz="2200" dirty="0" smtClean="0"/>
          </a:p>
          <a:p>
            <a:pPr>
              <a:buNone/>
            </a:pPr>
            <a:r>
              <a:rPr lang="hr-HR" sz="2600" dirty="0" smtClean="0"/>
              <a:t>- </a:t>
            </a:r>
            <a:r>
              <a:rPr lang="hr-HR" sz="2200" dirty="0" smtClean="0"/>
              <a:t>   Lokacije za prihvat osoba za evakuaciju</a:t>
            </a:r>
          </a:p>
          <a:p>
            <a:pPr lvl="1">
              <a:buFont typeface="Wingdings" pitchFamily="2" charset="2"/>
              <a:buChar char="§"/>
            </a:pPr>
            <a:r>
              <a:rPr lang="hr-HR" sz="2200" dirty="0" smtClean="0"/>
              <a:t>u 17 gradskih četvrti</a:t>
            </a:r>
          </a:p>
          <a:p>
            <a:pPr lvl="1">
              <a:buFont typeface="Wingdings" pitchFamily="2" charset="2"/>
              <a:buChar char="§"/>
            </a:pPr>
            <a:r>
              <a:rPr lang="hr-HR" sz="2200" dirty="0" smtClean="0"/>
              <a:t>47 lokacija za prihvat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5112710" cy="426128"/>
          </a:xfrm>
        </p:spPr>
        <p:txBody>
          <a:bodyPr/>
          <a:lstStyle/>
          <a:p>
            <a:r>
              <a:rPr lang="hr-HR" sz="2200" dirty="0" smtClean="0">
                <a:solidFill>
                  <a:srgbClr val="FF0000"/>
                </a:solidFill>
              </a:rPr>
              <a:t>8. GČ Novi Zagreb - istok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6084210" y="1124680"/>
            <a:ext cx="32038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pPr marL="457200" lvl="1" indent="-457200"/>
            <a:r>
              <a:rPr lang="hr-HR" sz="2200" dirty="0" smtClean="0"/>
              <a:t>1. Igralište I. Gimnazija</a:t>
            </a:r>
          </a:p>
          <a:p>
            <a:pPr marL="457200" lvl="1" indent="-457200"/>
            <a:r>
              <a:rPr lang="hr-HR" sz="2200" dirty="0" smtClean="0"/>
              <a:t>2. Park Travno</a:t>
            </a:r>
          </a:p>
          <a:p>
            <a:pPr marL="457200" lvl="1" indent="-457200"/>
            <a:r>
              <a:rPr lang="hr-HR" sz="2200" dirty="0" smtClean="0"/>
              <a:t>3. Škola Dugave</a:t>
            </a:r>
          </a:p>
          <a:p>
            <a:pPr marL="457200" lvl="1" indent="-457200"/>
            <a:r>
              <a:rPr lang="hr-HR" sz="2200" dirty="0" smtClean="0"/>
              <a:t>4. OŠ – S.Gradića 4</a:t>
            </a:r>
          </a:p>
          <a:p>
            <a:pPr marL="457200" lvl="1" indent="-457200"/>
            <a:endParaRPr lang="hr-HR" sz="2200" dirty="0" smtClean="0"/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indent="-457200"/>
            <a:r>
              <a:rPr lang="hr-HR" sz="2200" dirty="0" smtClean="0"/>
              <a:t>1. Sajam automobila</a:t>
            </a:r>
          </a:p>
          <a:p>
            <a:pPr marL="457200" indent="-457200"/>
            <a:r>
              <a:rPr lang="hr-HR" sz="2200" dirty="0" smtClean="0"/>
              <a:t>    </a:t>
            </a:r>
            <a:r>
              <a:rPr lang="hr-HR" sz="2200" dirty="0" err="1" smtClean="0"/>
              <a:t>Jakuševac</a:t>
            </a:r>
            <a:r>
              <a:rPr lang="hr-HR" sz="2200" dirty="0" smtClean="0"/>
              <a:t> (3 šatorska naselja)</a:t>
            </a:r>
          </a:p>
          <a:p>
            <a:pPr marL="457200" indent="-457200"/>
            <a:r>
              <a:rPr lang="hr-HR" sz="2200" dirty="0" smtClean="0"/>
              <a:t>2. </a:t>
            </a:r>
            <a:r>
              <a:rPr lang="hr-HR" sz="2200" dirty="0" err="1" smtClean="0"/>
              <a:t>Bundek</a:t>
            </a:r>
            <a:r>
              <a:rPr lang="hr-HR" sz="2200" dirty="0" smtClean="0"/>
              <a:t> (2 šatorska naselja)</a:t>
            </a:r>
            <a:endParaRPr lang="hr-HR" sz="2200" dirty="0"/>
          </a:p>
        </p:txBody>
      </p:sp>
      <p:pic>
        <p:nvPicPr>
          <p:cNvPr id="7" name="Picture Placeholder 6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8527" r="8527"/>
          <a:stretch>
            <a:fillRect/>
          </a:stretch>
        </p:blipFill>
        <p:spPr bwMode="auto">
          <a:xfrm>
            <a:off x="467430" y="119669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5112710" cy="426128"/>
          </a:xfrm>
        </p:spPr>
        <p:txBody>
          <a:bodyPr/>
          <a:lstStyle/>
          <a:p>
            <a:r>
              <a:rPr lang="hr-HR" sz="2200" dirty="0" smtClean="0">
                <a:solidFill>
                  <a:srgbClr val="FF0000"/>
                </a:solidFill>
              </a:rPr>
              <a:t>9. GČ Novi Zagreb - zapad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5976830" y="1196690"/>
            <a:ext cx="320381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pPr marL="457200" lvl="1" indent="-457200"/>
            <a:r>
              <a:rPr lang="hr-HR" sz="2200" dirty="0" smtClean="0"/>
              <a:t>1. Podbrežje</a:t>
            </a:r>
          </a:p>
          <a:p>
            <a:pPr marL="457200" lvl="1" indent="-457200"/>
            <a:r>
              <a:rPr lang="hr-HR" sz="2200" dirty="0" smtClean="0"/>
              <a:t>2. Zagrebački</a:t>
            </a:r>
          </a:p>
          <a:p>
            <a:pPr marL="457200" lvl="1" indent="-457200"/>
            <a:r>
              <a:rPr lang="hr-HR" sz="2200" dirty="0" smtClean="0"/>
              <a:t>    Velesajam</a:t>
            </a:r>
          </a:p>
          <a:p>
            <a:pPr marL="457200" lvl="1" indent="-457200"/>
            <a:r>
              <a:rPr lang="hr-HR" sz="2200" dirty="0" smtClean="0"/>
              <a:t>3. Parkiralište Billa –</a:t>
            </a:r>
          </a:p>
          <a:p>
            <a:pPr marL="457200" lvl="1" indent="-457200"/>
            <a:r>
              <a:rPr lang="hr-HR" sz="2200" dirty="0" smtClean="0"/>
              <a:t>    Magma (ispod rotora)</a:t>
            </a:r>
          </a:p>
          <a:p>
            <a:pPr marL="457200" lvl="1" indent="-457200"/>
            <a:endParaRPr lang="hr-HR" sz="2200" dirty="0" smtClean="0"/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indent="-457200"/>
            <a:r>
              <a:rPr lang="hr-HR" sz="2200" dirty="0" smtClean="0"/>
              <a:t>1. Hipodrom (4 šatorska naselja)</a:t>
            </a:r>
          </a:p>
          <a:p>
            <a:pPr marL="457200" indent="-457200"/>
            <a:r>
              <a:rPr lang="hr-HR" sz="2200" dirty="0" smtClean="0"/>
              <a:t>2. Park Mladenaca</a:t>
            </a:r>
            <a:endParaRPr lang="hr-HR" sz="2200" dirty="0"/>
          </a:p>
        </p:txBody>
      </p:sp>
      <p:pic>
        <p:nvPicPr>
          <p:cNvPr id="8" name="Picture Placeholder 7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8667" r="8667"/>
          <a:stretch>
            <a:fillRect/>
          </a:stretch>
        </p:blipFill>
        <p:spPr bwMode="auto">
          <a:xfrm>
            <a:off x="467430" y="125847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5112710" cy="426128"/>
          </a:xfrm>
        </p:spPr>
        <p:txBody>
          <a:bodyPr/>
          <a:lstStyle/>
          <a:p>
            <a:r>
              <a:rPr lang="hr-HR" sz="2200" dirty="0" smtClean="0">
                <a:solidFill>
                  <a:srgbClr val="FF0000"/>
                </a:solidFill>
              </a:rPr>
              <a:t>10. GČ Peščenica - Žitnjak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5940190" y="1290296"/>
            <a:ext cx="32038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pPr marL="457200" lvl="1" indent="-457200"/>
            <a:r>
              <a:rPr lang="hr-HR" sz="2200" dirty="0" smtClean="0"/>
              <a:t>1. Nogometno igralište</a:t>
            </a:r>
          </a:p>
          <a:p>
            <a:pPr marL="457200" lvl="1" indent="-457200"/>
            <a:r>
              <a:rPr lang="hr-HR" sz="2200" dirty="0" smtClean="0"/>
              <a:t>    pored JVP Žitnjak</a:t>
            </a:r>
          </a:p>
          <a:p>
            <a:pPr marL="457200" lvl="1" indent="-457200"/>
            <a:r>
              <a:rPr lang="hr-HR" sz="2200" dirty="0" smtClean="0"/>
              <a:t>2. Parkiralište Lidl</a:t>
            </a:r>
          </a:p>
          <a:p>
            <a:pPr marL="457200" lvl="1" indent="-457200"/>
            <a:r>
              <a:rPr lang="hr-HR" sz="2200" dirty="0" smtClean="0"/>
              <a:t>3. Okretište Borongaj</a:t>
            </a:r>
          </a:p>
          <a:p>
            <a:pPr marL="457200" lvl="1" indent="-457200"/>
            <a:endParaRPr lang="hr-HR" sz="2200" dirty="0" smtClean="0"/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indent="-457200"/>
            <a:r>
              <a:rPr lang="hr-HR" sz="2200" dirty="0" smtClean="0"/>
              <a:t>1. SRC Peščenica</a:t>
            </a:r>
          </a:p>
          <a:p>
            <a:pPr marL="457200" indent="-457200"/>
            <a:r>
              <a:rPr lang="hr-HR" sz="2200" dirty="0" smtClean="0"/>
              <a:t>2. Studentski kampus</a:t>
            </a:r>
          </a:p>
          <a:p>
            <a:pPr marL="457200" indent="-457200"/>
            <a:r>
              <a:rPr lang="hr-HR" sz="2200" dirty="0" smtClean="0"/>
              <a:t>    Borongaj</a:t>
            </a:r>
            <a:endParaRPr lang="hr-HR" sz="2200" dirty="0"/>
          </a:p>
        </p:txBody>
      </p:sp>
      <p:pic>
        <p:nvPicPr>
          <p:cNvPr id="7" name="Picture Placeholder 6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8854" r="8854"/>
          <a:stretch>
            <a:fillRect/>
          </a:stretch>
        </p:blipFill>
        <p:spPr bwMode="auto">
          <a:xfrm>
            <a:off x="467430" y="1402490"/>
            <a:ext cx="5294373" cy="397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5112710" cy="426128"/>
          </a:xfrm>
        </p:spPr>
        <p:txBody>
          <a:bodyPr/>
          <a:lstStyle/>
          <a:p>
            <a:r>
              <a:rPr lang="hr-HR" sz="2200" dirty="0" smtClean="0">
                <a:solidFill>
                  <a:srgbClr val="FF0000"/>
                </a:solidFill>
              </a:rPr>
              <a:t>11. GČ Podsljeme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6120850" y="1463335"/>
            <a:ext cx="32038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pPr marL="457200" lvl="1" indent="-457200"/>
            <a:r>
              <a:rPr lang="hr-HR" sz="2200" dirty="0" smtClean="0"/>
              <a:t>1. Šestine</a:t>
            </a:r>
          </a:p>
          <a:p>
            <a:pPr marL="457200" lvl="1" indent="-457200"/>
            <a:r>
              <a:rPr lang="hr-HR" sz="2200" dirty="0" smtClean="0"/>
              <a:t>2. Tunel</a:t>
            </a:r>
          </a:p>
          <a:p>
            <a:pPr marL="457200" lvl="1" indent="-457200"/>
            <a:r>
              <a:rPr lang="hr-HR" sz="2200" dirty="0" smtClean="0"/>
              <a:t>3. Okretište tramvaja</a:t>
            </a:r>
          </a:p>
          <a:p>
            <a:pPr marL="457200" lvl="1" indent="-457200"/>
            <a:r>
              <a:rPr lang="hr-HR" sz="2200" dirty="0" smtClean="0"/>
              <a:t>    Mihaljevac</a:t>
            </a:r>
          </a:p>
          <a:p>
            <a:pPr marL="457200" lvl="1" indent="-457200"/>
            <a:endParaRPr lang="hr-HR" sz="2200" dirty="0" smtClean="0"/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indent="-457200"/>
            <a:r>
              <a:rPr lang="hr-HR" sz="2200" dirty="0" smtClean="0"/>
              <a:t>1. O.Š. Markuševac</a:t>
            </a:r>
          </a:p>
        </p:txBody>
      </p:sp>
      <p:pic>
        <p:nvPicPr>
          <p:cNvPr id="8" name="Picture Placeholder 7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8667" r="8667"/>
          <a:stretch>
            <a:fillRect/>
          </a:stretch>
        </p:blipFill>
        <p:spPr bwMode="auto">
          <a:xfrm>
            <a:off x="467430" y="140249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5112710" cy="426128"/>
          </a:xfrm>
        </p:spPr>
        <p:txBody>
          <a:bodyPr/>
          <a:lstStyle/>
          <a:p>
            <a:r>
              <a:rPr lang="hr-HR" sz="2200" dirty="0" smtClean="0">
                <a:solidFill>
                  <a:srgbClr val="FF0000"/>
                </a:solidFill>
              </a:rPr>
              <a:t>12. GČ Podsused - Vrapče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6048840" y="1463335"/>
            <a:ext cx="32038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pPr marL="457200" lvl="1" indent="-457200"/>
            <a:r>
              <a:rPr lang="hr-HR" sz="2200" dirty="0" smtClean="0"/>
              <a:t>1. Ponikve</a:t>
            </a:r>
          </a:p>
          <a:p>
            <a:pPr marL="457200" lvl="1" indent="-457200"/>
            <a:r>
              <a:rPr lang="hr-HR" sz="2200" dirty="0" smtClean="0"/>
              <a:t>2. Super Konzum</a:t>
            </a:r>
          </a:p>
          <a:p>
            <a:pPr marL="457200" lvl="1" indent="-457200"/>
            <a:r>
              <a:rPr lang="hr-HR" sz="2200" dirty="0" smtClean="0"/>
              <a:t>    Gajnice</a:t>
            </a:r>
          </a:p>
          <a:p>
            <a:pPr marL="457200" lvl="1" indent="-457200"/>
            <a:endParaRPr lang="hr-HR" sz="2200" dirty="0" smtClean="0"/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indent="-457200"/>
            <a:r>
              <a:rPr lang="hr-HR" sz="2200" dirty="0" smtClean="0"/>
              <a:t>1. Bolnica Vrapče</a:t>
            </a:r>
          </a:p>
        </p:txBody>
      </p:sp>
      <p:pic>
        <p:nvPicPr>
          <p:cNvPr id="7" name="Picture Placeholder 6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9057" r="9057"/>
          <a:stretch>
            <a:fillRect/>
          </a:stretch>
        </p:blipFill>
        <p:spPr bwMode="auto">
          <a:xfrm>
            <a:off x="525800" y="1412720"/>
            <a:ext cx="5280733" cy="39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5112710" cy="426128"/>
          </a:xfrm>
        </p:spPr>
        <p:txBody>
          <a:bodyPr/>
          <a:lstStyle/>
          <a:p>
            <a:r>
              <a:rPr lang="hr-HR" sz="2200" dirty="0" smtClean="0">
                <a:solidFill>
                  <a:srgbClr val="FF0000"/>
                </a:solidFill>
              </a:rPr>
              <a:t>13. GČ Sesvete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5940190" y="1484730"/>
            <a:ext cx="320381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pPr marL="457200" lvl="1" indent="-457200"/>
            <a:r>
              <a:rPr lang="hr-HR" sz="2200" dirty="0" smtClean="0"/>
              <a:t>1. Jelkovec</a:t>
            </a:r>
          </a:p>
          <a:p>
            <a:pPr marL="457200" lvl="1" indent="-457200"/>
            <a:r>
              <a:rPr lang="hr-HR" sz="2200" dirty="0" smtClean="0"/>
              <a:t>2. Željeznički</a:t>
            </a:r>
          </a:p>
          <a:p>
            <a:pPr marL="457200" lvl="1" indent="-457200"/>
            <a:r>
              <a:rPr lang="hr-HR" sz="2200" dirty="0" smtClean="0"/>
              <a:t>    kolodvor Sesvete</a:t>
            </a:r>
          </a:p>
          <a:p>
            <a:pPr marL="457200" lvl="1" indent="-457200"/>
            <a:endParaRPr lang="hr-HR" sz="2200" dirty="0" smtClean="0"/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indent="-457200"/>
            <a:r>
              <a:rPr lang="hr-HR" sz="2200" dirty="0" smtClean="0"/>
              <a:t>1. OŠ Luka Sesvete (2 šatorska naselja)</a:t>
            </a:r>
          </a:p>
          <a:p>
            <a:pPr marL="457200" indent="-457200">
              <a:buAutoNum type="arabicPeriod"/>
            </a:pPr>
            <a:endParaRPr lang="hr-HR" sz="2200" dirty="0" smtClean="0"/>
          </a:p>
        </p:txBody>
      </p:sp>
      <p:pic>
        <p:nvPicPr>
          <p:cNvPr id="8" name="Picture Placeholder 7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8679" r="8679"/>
          <a:stretch>
            <a:fillRect/>
          </a:stretch>
        </p:blipFill>
        <p:spPr bwMode="auto">
          <a:xfrm>
            <a:off x="539440" y="1556740"/>
            <a:ext cx="5280733" cy="39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5112710" cy="426128"/>
          </a:xfrm>
        </p:spPr>
        <p:txBody>
          <a:bodyPr/>
          <a:lstStyle/>
          <a:p>
            <a:r>
              <a:rPr lang="hr-HR" sz="2200" dirty="0" smtClean="0">
                <a:solidFill>
                  <a:srgbClr val="FF0000"/>
                </a:solidFill>
              </a:rPr>
              <a:t>14. GČ Stenjevec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6192860" y="1340710"/>
            <a:ext cx="32038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pPr marL="457200" lvl="1" indent="-457200"/>
            <a:r>
              <a:rPr lang="hr-HR" sz="2200" dirty="0" smtClean="0"/>
              <a:t>1. Stenjevec</a:t>
            </a:r>
          </a:p>
          <a:p>
            <a:pPr marL="457200" lvl="1" indent="-457200"/>
            <a:endParaRPr lang="hr-HR" sz="2200" dirty="0" smtClean="0"/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indent="-457200"/>
            <a:r>
              <a:rPr lang="hr-HR" sz="2200" dirty="0" smtClean="0"/>
              <a:t>1. Savska opatovina</a:t>
            </a:r>
          </a:p>
          <a:p>
            <a:pPr marL="457200" indent="-457200"/>
            <a:r>
              <a:rPr lang="hr-HR" sz="2200" dirty="0" smtClean="0"/>
              <a:t>(2 šatorska naselja)</a:t>
            </a:r>
          </a:p>
        </p:txBody>
      </p:sp>
      <p:pic>
        <p:nvPicPr>
          <p:cNvPr id="7" name="Picture Placeholder 6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8570" r="8570"/>
          <a:stretch>
            <a:fillRect/>
          </a:stretch>
        </p:blipFill>
        <p:spPr bwMode="auto">
          <a:xfrm>
            <a:off x="467430" y="140249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5112710" cy="426128"/>
          </a:xfrm>
        </p:spPr>
        <p:txBody>
          <a:bodyPr/>
          <a:lstStyle/>
          <a:p>
            <a:r>
              <a:rPr lang="hr-HR" sz="2200" dirty="0" smtClean="0">
                <a:solidFill>
                  <a:srgbClr val="FF0000"/>
                </a:solidFill>
              </a:rPr>
              <a:t>15. GČ Trešnjevka - jug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5940190" y="1124680"/>
            <a:ext cx="32038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pPr marL="457200" lvl="1" indent="-457200"/>
            <a:r>
              <a:rPr lang="hr-HR" sz="2200" dirty="0" smtClean="0"/>
              <a:t>1. Kineziološki</a:t>
            </a:r>
          </a:p>
          <a:p>
            <a:pPr marL="457200" lvl="1" indent="-457200"/>
            <a:r>
              <a:rPr lang="hr-HR" sz="2200" dirty="0" smtClean="0"/>
              <a:t>    fakultet</a:t>
            </a:r>
          </a:p>
          <a:p>
            <a:pPr marL="457200" lvl="1" indent="-457200"/>
            <a:r>
              <a:rPr lang="hr-HR" sz="2200" dirty="0" smtClean="0"/>
              <a:t>2. SRC Mladost</a:t>
            </a:r>
          </a:p>
          <a:p>
            <a:pPr marL="457200" lvl="1" indent="-457200"/>
            <a:r>
              <a:rPr lang="hr-HR" sz="2200" dirty="0" smtClean="0"/>
              <a:t>3. Križanje</a:t>
            </a:r>
          </a:p>
          <a:p>
            <a:pPr marL="457200" lvl="1" indent="-457200"/>
            <a:r>
              <a:rPr lang="hr-HR" sz="2200" dirty="0" smtClean="0"/>
              <a:t>    Petrovaradinske i</a:t>
            </a:r>
          </a:p>
          <a:p>
            <a:pPr marL="457200" lvl="1" indent="-457200"/>
            <a:r>
              <a:rPr lang="hr-HR" sz="2200" dirty="0" smtClean="0"/>
              <a:t>    Zagrebačke avenije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indent="-457200"/>
            <a:r>
              <a:rPr lang="hr-HR" sz="2200" dirty="0" smtClean="0"/>
              <a:t>1. SRC Jarun (3 </a:t>
            </a:r>
            <a:r>
              <a:rPr lang="hr-HR" sz="2200" dirty="0" err="1" smtClean="0"/>
              <a:t>š.n</a:t>
            </a:r>
            <a:r>
              <a:rPr lang="hr-HR" sz="2200" dirty="0" smtClean="0"/>
              <a:t>.)</a:t>
            </a:r>
          </a:p>
          <a:p>
            <a:pPr marL="457200" indent="-457200"/>
            <a:r>
              <a:rPr lang="hr-HR" sz="2200" dirty="0" smtClean="0"/>
              <a:t>2. Vodoprivreda</a:t>
            </a:r>
          </a:p>
          <a:p>
            <a:pPr marL="457200" indent="-457200"/>
            <a:r>
              <a:rPr lang="hr-HR" sz="2200" dirty="0" smtClean="0"/>
              <a:t>    Petrovaradinska</a:t>
            </a:r>
          </a:p>
          <a:p>
            <a:pPr marL="457200" indent="-457200"/>
            <a:r>
              <a:rPr lang="hr-HR" sz="2200" dirty="0" smtClean="0"/>
              <a:t>3. Okretište tramvaja</a:t>
            </a:r>
          </a:p>
          <a:p>
            <a:pPr marL="457200" indent="-457200"/>
            <a:r>
              <a:rPr lang="hr-HR" sz="2200" dirty="0" smtClean="0"/>
              <a:t>    Prečko (3 </a:t>
            </a:r>
            <a:r>
              <a:rPr lang="hr-HR" sz="2200" dirty="0" err="1" smtClean="0"/>
              <a:t>š.n</a:t>
            </a:r>
            <a:r>
              <a:rPr lang="hr-HR" sz="2200" dirty="0" smtClean="0"/>
              <a:t>.)</a:t>
            </a:r>
          </a:p>
          <a:p>
            <a:pPr marL="457200" indent="-457200">
              <a:buAutoNum type="arabicPeriod"/>
            </a:pPr>
            <a:endParaRPr lang="hr-HR" sz="2200" dirty="0" smtClean="0"/>
          </a:p>
        </p:txBody>
      </p:sp>
      <p:pic>
        <p:nvPicPr>
          <p:cNvPr id="8" name="Picture Placeholder 7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8860" r="8860"/>
          <a:stretch>
            <a:fillRect/>
          </a:stretch>
        </p:blipFill>
        <p:spPr bwMode="auto">
          <a:xfrm>
            <a:off x="323410" y="119669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5112710" cy="426128"/>
          </a:xfrm>
        </p:spPr>
        <p:txBody>
          <a:bodyPr/>
          <a:lstStyle/>
          <a:p>
            <a:r>
              <a:rPr lang="hr-HR" sz="2200" dirty="0" smtClean="0">
                <a:solidFill>
                  <a:srgbClr val="FF0000"/>
                </a:solidFill>
              </a:rPr>
              <a:t>16. GČ Trešnjevka - sjever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5940190" y="1124680"/>
            <a:ext cx="320381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pPr marL="457200" lvl="1" indent="-457200"/>
            <a:r>
              <a:rPr lang="hr-HR" sz="2200" dirty="0" smtClean="0"/>
              <a:t>1. Rudeš</a:t>
            </a:r>
          </a:p>
          <a:p>
            <a:pPr marL="457200" lvl="1" indent="-457200"/>
            <a:r>
              <a:rPr lang="hr-HR" sz="2200" dirty="0" smtClean="0"/>
              <a:t>2. Trg sportova</a:t>
            </a:r>
          </a:p>
          <a:p>
            <a:pPr marL="457200" lvl="1" indent="-457200"/>
            <a:r>
              <a:rPr lang="hr-HR" sz="2200" dirty="0" smtClean="0"/>
              <a:t>3. Stadion – </a:t>
            </a:r>
          </a:p>
          <a:p>
            <a:pPr marL="457200" lvl="1" indent="-457200"/>
            <a:r>
              <a:rPr lang="hr-HR" sz="2200" dirty="0" smtClean="0"/>
              <a:t>    Kranjčevićeva</a:t>
            </a:r>
          </a:p>
          <a:p>
            <a:pPr marL="457200" indent="-457200"/>
            <a:endParaRPr lang="hr-HR" sz="2200" b="1" dirty="0" smtClean="0">
              <a:solidFill>
                <a:srgbClr val="FF0000"/>
              </a:solidFill>
            </a:endParaRP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indent="-457200"/>
            <a:r>
              <a:rPr lang="hr-HR" sz="2200" dirty="0" smtClean="0"/>
              <a:t>1. Park Ciglenica</a:t>
            </a:r>
          </a:p>
          <a:p>
            <a:pPr marL="457200" indent="-457200">
              <a:buAutoNum type="arabicPeriod"/>
            </a:pPr>
            <a:endParaRPr lang="hr-HR" sz="2200" dirty="0" smtClean="0"/>
          </a:p>
        </p:txBody>
      </p:sp>
      <p:pic>
        <p:nvPicPr>
          <p:cNvPr id="7" name="Picture Placeholder 6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8693" r="8693"/>
          <a:stretch>
            <a:fillRect/>
          </a:stretch>
        </p:blipFill>
        <p:spPr bwMode="auto">
          <a:xfrm>
            <a:off x="395420" y="112468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5112710" cy="426128"/>
          </a:xfrm>
        </p:spPr>
        <p:txBody>
          <a:bodyPr/>
          <a:lstStyle/>
          <a:p>
            <a:r>
              <a:rPr lang="hr-HR" sz="2200" dirty="0" smtClean="0">
                <a:solidFill>
                  <a:srgbClr val="FF0000"/>
                </a:solidFill>
              </a:rPr>
              <a:t>17. GČ Trnje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5940190" y="1297819"/>
            <a:ext cx="32038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pPr marL="457200" lvl="1" indent="-457200"/>
            <a:r>
              <a:rPr lang="hr-HR" sz="2200" dirty="0" smtClean="0"/>
              <a:t>1. Boćarski dom</a:t>
            </a:r>
          </a:p>
          <a:p>
            <a:pPr marL="457200" lvl="1" indent="-457200"/>
            <a:r>
              <a:rPr lang="hr-HR" sz="2200" dirty="0" smtClean="0"/>
              <a:t>2. SRC Trnje</a:t>
            </a:r>
          </a:p>
          <a:p>
            <a:pPr marL="457200" indent="-457200"/>
            <a:endParaRPr lang="hr-HR" sz="2200" b="1" dirty="0" smtClean="0">
              <a:solidFill>
                <a:srgbClr val="FF0000"/>
              </a:solidFill>
            </a:endParaRP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indent="-457200"/>
            <a:r>
              <a:rPr lang="hr-HR" sz="2200" dirty="0" smtClean="0"/>
              <a:t>1. NK Posavina</a:t>
            </a:r>
          </a:p>
          <a:p>
            <a:pPr marL="457200" indent="-457200">
              <a:buAutoNum type="arabicPeriod"/>
            </a:pPr>
            <a:endParaRPr lang="hr-HR" sz="2200" dirty="0" smtClean="0"/>
          </a:p>
        </p:txBody>
      </p:sp>
      <p:pic>
        <p:nvPicPr>
          <p:cNvPr id="8" name="Picture Placeholder 7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8745" r="8745"/>
          <a:stretch>
            <a:fillRect/>
          </a:stretch>
        </p:blipFill>
        <p:spPr bwMode="auto">
          <a:xfrm>
            <a:off x="395420" y="125847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539440" y="1218445"/>
            <a:ext cx="8031162" cy="338295"/>
          </a:xfrm>
        </p:spPr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Evakuacijske površine za postavljanje</a:t>
            </a:r>
            <a:br>
              <a:rPr lang="hr-HR" b="1" dirty="0" smtClean="0">
                <a:solidFill>
                  <a:srgbClr val="FF0000"/>
                </a:solidFill>
              </a:rPr>
            </a:br>
            <a:r>
              <a:rPr lang="hr-HR" b="1" dirty="0" smtClean="0">
                <a:solidFill>
                  <a:srgbClr val="FF0000"/>
                </a:solidFill>
              </a:rPr>
              <a:t>šatorskih naselja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 smtClean="0"/>
          </a:p>
        </p:txBody>
      </p:sp>
      <p:sp>
        <p:nvSpPr>
          <p:cNvPr id="18435" name="Content Placeholder 2"/>
          <p:cNvSpPr>
            <a:spLocks noGrp="1"/>
          </p:cNvSpPr>
          <p:nvPr>
            <p:ph sz="half" idx="1"/>
          </p:nvPr>
        </p:nvSpPr>
        <p:spPr>
          <a:xfrm>
            <a:off x="357188" y="1700760"/>
            <a:ext cx="8786812" cy="3672510"/>
          </a:xfrm>
        </p:spPr>
        <p:txBody>
          <a:bodyPr/>
          <a:lstStyle/>
          <a:p>
            <a:pPr>
              <a:buNone/>
            </a:pPr>
            <a:endParaRPr lang="hr-HR" sz="2200" dirty="0" smtClean="0"/>
          </a:p>
          <a:p>
            <a:pPr lvl="1">
              <a:buFont typeface="Wingdings" pitchFamily="2" charset="2"/>
              <a:buChar char="§"/>
            </a:pPr>
            <a:r>
              <a:rPr lang="hr-HR" sz="2200" dirty="0" smtClean="0"/>
              <a:t>Za sve površine naznačene su veze s glavnim evakuacijskim</a:t>
            </a:r>
          </a:p>
          <a:p>
            <a:pPr lvl="1">
              <a:buNone/>
            </a:pPr>
            <a:r>
              <a:rPr lang="hr-HR" sz="2200" dirty="0" smtClean="0"/>
              <a:t>    koridorima</a:t>
            </a:r>
          </a:p>
          <a:p>
            <a:pPr lvl="1">
              <a:buFont typeface="Wingdings" pitchFamily="2" charset="2"/>
              <a:buChar char="§"/>
            </a:pPr>
            <a:r>
              <a:rPr lang="hr-HR" sz="2200" dirty="0" smtClean="0"/>
              <a:t>Obvezujuća je mogućnost pristupa helikopterima</a:t>
            </a:r>
          </a:p>
          <a:p>
            <a:pPr lvl="1">
              <a:buFont typeface="Wingdings" pitchFamily="2" charset="2"/>
              <a:buChar char="§"/>
            </a:pPr>
            <a:r>
              <a:rPr lang="hr-HR" sz="2200" dirty="0" smtClean="0"/>
              <a:t>Šatorska naselja moraju sadržavati prijemni odjel,</a:t>
            </a:r>
          </a:p>
          <a:p>
            <a:pPr lvl="1">
              <a:buNone/>
            </a:pPr>
            <a:r>
              <a:rPr lang="hr-HR" sz="2200" dirty="0" smtClean="0"/>
              <a:t>    zdravstvenu skrb, blagovaonicu, dnevni boravak</a:t>
            </a:r>
          </a:p>
          <a:p>
            <a:pPr lvl="1">
              <a:buFont typeface="Wingdings" pitchFamily="2" charset="2"/>
              <a:buChar char="§"/>
            </a:pPr>
            <a:r>
              <a:rPr lang="hr-HR" sz="2200" dirty="0" smtClean="0"/>
              <a:t>Upravu šatorskog naselja čine predstavnici nadležnih</a:t>
            </a:r>
          </a:p>
          <a:p>
            <a:pPr lvl="1">
              <a:buNone/>
            </a:pPr>
            <a:r>
              <a:rPr lang="hr-HR" sz="2200" dirty="0" smtClean="0"/>
              <a:t>    službi te predstavnici jedinica lokalne </a:t>
            </a:r>
            <a:r>
              <a:rPr lang="hr-HR" sz="2200" dirty="0" smtClean="0"/>
              <a:t>samouprave</a:t>
            </a:r>
            <a:endParaRPr lang="hr-HR" sz="2200" dirty="0" smtClean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6831" r="6831"/>
          <a:stretch>
            <a:fillRect/>
          </a:stretch>
        </p:blipFill>
        <p:spPr bwMode="auto">
          <a:xfrm>
            <a:off x="323410" y="125847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2376330" cy="426128"/>
          </a:xfrm>
        </p:spPr>
        <p:txBody>
          <a:bodyPr/>
          <a:lstStyle/>
          <a:p>
            <a:r>
              <a:rPr lang="hr-HR" sz="2400" dirty="0" smtClean="0">
                <a:solidFill>
                  <a:srgbClr val="FF0000"/>
                </a:solidFill>
              </a:rPr>
              <a:t>1.GČ Brezovica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5940190" y="1239196"/>
            <a:ext cx="320381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endParaRPr lang="hr-HR" sz="2200" b="1" dirty="0" smtClean="0"/>
          </a:p>
          <a:p>
            <a:pPr marL="457200" lvl="0" indent="-457200"/>
            <a:r>
              <a:rPr lang="hr-HR" sz="2400" dirty="0" smtClean="0"/>
              <a:t>1. Igralište Odranski     </a:t>
            </a:r>
          </a:p>
          <a:p>
            <a:pPr marL="457200" lvl="0" indent="-457200"/>
            <a:r>
              <a:rPr lang="hr-HR" sz="2400" dirty="0" smtClean="0"/>
              <a:t>    Obrež-Krčevine</a:t>
            </a:r>
          </a:p>
          <a:p>
            <a:pPr marL="457200" lvl="0" indent="-457200"/>
            <a:r>
              <a:rPr lang="hr-HR" sz="2400" dirty="0" smtClean="0"/>
              <a:t>2. Jagodnjak</a:t>
            </a:r>
          </a:p>
          <a:p>
            <a:pPr marL="457200" indent="-457200">
              <a:buAutoNum type="arabicPeriod" startAt="2"/>
            </a:pPr>
            <a:endParaRPr lang="hr-HR" sz="2400" dirty="0" smtClean="0"/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indent="-457200"/>
            <a:endParaRPr lang="hr-HR" sz="2200" b="1" dirty="0" smtClean="0"/>
          </a:p>
          <a:p>
            <a:pPr marL="457200" lvl="1" indent="-457200"/>
            <a:r>
              <a:rPr lang="hr-HR" sz="2200" dirty="0" smtClean="0"/>
              <a:t>1. </a:t>
            </a:r>
            <a:r>
              <a:rPr lang="hr-HR" sz="2400" dirty="0" smtClean="0"/>
              <a:t>Dvorac Brezovica</a:t>
            </a:r>
          </a:p>
          <a:p>
            <a:pPr marL="457200" indent="-457200"/>
            <a:endParaRPr lang="hr-HR" sz="22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8670" r="8670"/>
          <a:stretch>
            <a:fillRect/>
          </a:stretch>
        </p:blipFill>
        <p:spPr bwMode="auto">
          <a:xfrm>
            <a:off x="467430" y="112468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2376330" cy="426128"/>
          </a:xfrm>
        </p:spPr>
        <p:txBody>
          <a:bodyPr/>
          <a:lstStyle/>
          <a:p>
            <a:r>
              <a:rPr lang="hr-HR" sz="2200" dirty="0" smtClean="0">
                <a:solidFill>
                  <a:srgbClr val="FF0000"/>
                </a:solidFill>
              </a:rPr>
              <a:t>2. GČ Črnomerec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5940190" y="1124680"/>
            <a:ext cx="32038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pPr marL="0" lvl="1" indent="0"/>
            <a:r>
              <a:rPr lang="hr-HR" sz="2200" dirty="0" smtClean="0"/>
              <a:t>1. Parkiralište  </a:t>
            </a:r>
          </a:p>
          <a:p>
            <a:pPr marL="0" lvl="1" indent="0"/>
            <a:r>
              <a:rPr lang="hr-HR" sz="2200" dirty="0" smtClean="0"/>
              <a:t>    SuperKonzum  -  </a:t>
            </a:r>
          </a:p>
          <a:p>
            <a:pPr marL="0" lvl="1" indent="0"/>
            <a:r>
              <a:rPr lang="hr-HR" sz="2200" dirty="0" smtClean="0"/>
              <a:t>    okretište Črnomerec</a:t>
            </a:r>
          </a:p>
          <a:p>
            <a:pPr marL="457200" lvl="1" indent="-457200"/>
            <a:r>
              <a:rPr lang="hr-HR" sz="2200" dirty="0" smtClean="0"/>
              <a:t>2. Šestinski dol 23,</a:t>
            </a:r>
          </a:p>
          <a:p>
            <a:pPr marL="457200" lvl="1" indent="-457200"/>
            <a:r>
              <a:rPr lang="hr-HR" sz="2200" dirty="0" smtClean="0"/>
              <a:t>    livada preko puta</a:t>
            </a:r>
          </a:p>
          <a:p>
            <a:pPr marL="457200" lvl="1" indent="-457200"/>
            <a:endParaRPr lang="hr-HR" sz="2200" dirty="0" smtClean="0"/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lvl="1" indent="-457200"/>
            <a:r>
              <a:rPr lang="hr-HR" sz="2200" dirty="0" smtClean="0"/>
              <a:t>1. Trg Franje Tuđmana</a:t>
            </a:r>
            <a:endParaRPr lang="hr-HR" sz="2400" dirty="0" smtClean="0"/>
          </a:p>
          <a:p>
            <a:pPr marL="457200" indent="-457200"/>
            <a:endParaRPr lang="hr-HR" sz="22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2376330" cy="426128"/>
          </a:xfrm>
        </p:spPr>
        <p:txBody>
          <a:bodyPr/>
          <a:lstStyle/>
          <a:p>
            <a:r>
              <a:rPr lang="hr-HR" sz="2200" dirty="0" smtClean="0">
                <a:solidFill>
                  <a:srgbClr val="FF0000"/>
                </a:solidFill>
              </a:rPr>
              <a:t>3. GČ Donji Grad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6048840" y="1124680"/>
            <a:ext cx="32038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pPr marL="457200" lvl="1" indent="-457200"/>
            <a:r>
              <a:rPr lang="hr-HR" sz="2200" dirty="0" smtClean="0"/>
              <a:t>1. Trg Kralja Tomislava</a:t>
            </a:r>
          </a:p>
          <a:p>
            <a:pPr marL="457200" lvl="1" indent="-457200"/>
            <a:r>
              <a:rPr lang="hr-HR" sz="2200" dirty="0" smtClean="0"/>
              <a:t>2. Park Zrinjevac</a:t>
            </a:r>
          </a:p>
          <a:p>
            <a:pPr marL="457200" lvl="1" indent="-457200"/>
            <a:r>
              <a:rPr lang="hr-HR" sz="2200" dirty="0" smtClean="0"/>
              <a:t>3. Srednješkolsko</a:t>
            </a:r>
          </a:p>
          <a:p>
            <a:pPr marL="457200" lvl="1" indent="-457200"/>
            <a:r>
              <a:rPr lang="hr-HR" sz="2200" dirty="0" smtClean="0"/>
              <a:t>    igralište – Klaićeva</a:t>
            </a:r>
          </a:p>
          <a:p>
            <a:pPr marL="457200" lvl="1" indent="-457200"/>
            <a:endParaRPr lang="hr-HR" sz="2200" dirty="0" smtClean="0"/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lvl="1" indent="-457200">
              <a:buAutoNum type="arabicPeriod"/>
            </a:pPr>
            <a:r>
              <a:rPr lang="hr-HR" sz="2200" dirty="0" smtClean="0"/>
              <a:t>Hipodrom ili</a:t>
            </a:r>
          </a:p>
          <a:p>
            <a:pPr marL="457200" lvl="1" indent="-457200">
              <a:buAutoNum type="arabicPeriod"/>
            </a:pPr>
            <a:r>
              <a:rPr lang="hr-HR" sz="2200" dirty="0" smtClean="0"/>
              <a:t>Jarun</a:t>
            </a:r>
            <a:endParaRPr lang="hr-HR" sz="2400" dirty="0" smtClean="0"/>
          </a:p>
          <a:p>
            <a:pPr marL="457200" indent="-457200"/>
            <a:endParaRPr lang="hr-HR" sz="2200" dirty="0"/>
          </a:p>
        </p:txBody>
      </p:sp>
      <p:pic>
        <p:nvPicPr>
          <p:cNvPr id="8" name="Picture Placeholder 7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8624" r="8624"/>
          <a:stretch>
            <a:fillRect/>
          </a:stretch>
        </p:blipFill>
        <p:spPr bwMode="auto">
          <a:xfrm>
            <a:off x="467430" y="12687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5112710" cy="426128"/>
          </a:xfrm>
        </p:spPr>
        <p:txBody>
          <a:bodyPr/>
          <a:lstStyle/>
          <a:p>
            <a:r>
              <a:rPr lang="hr-HR" sz="2200" dirty="0" smtClean="0">
                <a:solidFill>
                  <a:srgbClr val="FF0000"/>
                </a:solidFill>
              </a:rPr>
              <a:t>4. GČ Donja Dubrava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6192860" y="1124680"/>
            <a:ext cx="320381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pPr marL="457200" lvl="1" indent="-457200"/>
            <a:r>
              <a:rPr lang="hr-HR" sz="2200" dirty="0" smtClean="0"/>
              <a:t>1. Parking Interspar</a:t>
            </a:r>
          </a:p>
          <a:p>
            <a:pPr marL="457200" lvl="1" indent="-457200"/>
            <a:r>
              <a:rPr lang="hr-HR" sz="2200" dirty="0" smtClean="0"/>
              <a:t>2. Parking Billa</a:t>
            </a:r>
          </a:p>
          <a:p>
            <a:pPr marL="457200" lvl="1" indent="-457200"/>
            <a:r>
              <a:rPr lang="hr-HR" sz="2200" dirty="0" smtClean="0"/>
              <a:t>3. Parking Kaufland</a:t>
            </a:r>
          </a:p>
          <a:p>
            <a:pPr marL="457200" lvl="1" indent="-457200"/>
            <a:endParaRPr lang="hr-HR" sz="2200" dirty="0" smtClean="0"/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lvl="1" indent="-457200"/>
            <a:r>
              <a:rPr lang="hr-HR" sz="2200" dirty="0" smtClean="0"/>
              <a:t>1. Dubrava (2 šatorska naselja)</a:t>
            </a:r>
          </a:p>
          <a:p>
            <a:pPr marL="457200" indent="-457200"/>
            <a:endParaRPr lang="hr-HR" sz="2200" dirty="0"/>
          </a:p>
        </p:txBody>
      </p:sp>
      <p:pic>
        <p:nvPicPr>
          <p:cNvPr id="7" name="Picture Placeholder 6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8631" r="8631"/>
          <a:stretch>
            <a:fillRect/>
          </a:stretch>
        </p:blipFill>
        <p:spPr bwMode="auto">
          <a:xfrm>
            <a:off x="467430" y="112468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5112710" cy="426128"/>
          </a:xfrm>
        </p:spPr>
        <p:txBody>
          <a:bodyPr/>
          <a:lstStyle/>
          <a:p>
            <a:r>
              <a:rPr lang="hr-HR" sz="2200" dirty="0" smtClean="0">
                <a:solidFill>
                  <a:srgbClr val="FF0000"/>
                </a:solidFill>
              </a:rPr>
              <a:t>5. GČ Gornja Dubrava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6264870" y="1124680"/>
            <a:ext cx="32038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pPr marL="457200" lvl="1" indent="-457200"/>
            <a:r>
              <a:rPr lang="hr-HR" sz="2200" dirty="0" smtClean="0"/>
              <a:t>1. Nova bolnica</a:t>
            </a:r>
          </a:p>
          <a:p>
            <a:pPr marL="457200" lvl="1" indent="-457200"/>
            <a:r>
              <a:rPr lang="hr-HR" sz="2200" dirty="0" smtClean="0"/>
              <a:t>2. Škola</a:t>
            </a:r>
          </a:p>
          <a:p>
            <a:pPr marL="457200" lvl="1" indent="-457200"/>
            <a:r>
              <a:rPr lang="hr-HR" sz="2200" dirty="0" smtClean="0"/>
              <a:t>3. Grad Mladosti</a:t>
            </a:r>
          </a:p>
          <a:p>
            <a:pPr marL="457200" lvl="1" indent="-457200"/>
            <a:endParaRPr lang="hr-HR" sz="2200" dirty="0" smtClean="0"/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lvl="1" indent="-457200"/>
            <a:r>
              <a:rPr lang="hr-HR" sz="2200" dirty="0" smtClean="0"/>
              <a:t>1. SRC Klaka</a:t>
            </a:r>
          </a:p>
          <a:p>
            <a:pPr marL="457200" indent="-457200"/>
            <a:endParaRPr lang="hr-HR" sz="2200" dirty="0"/>
          </a:p>
        </p:txBody>
      </p:sp>
      <p:pic>
        <p:nvPicPr>
          <p:cNvPr id="8" name="Picture Placeholder 7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8423" r="8423"/>
          <a:stretch>
            <a:fillRect/>
          </a:stretch>
        </p:blipFill>
        <p:spPr bwMode="auto">
          <a:xfrm>
            <a:off x="467430" y="119669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5112710" cy="426128"/>
          </a:xfrm>
        </p:spPr>
        <p:txBody>
          <a:bodyPr/>
          <a:lstStyle/>
          <a:p>
            <a:r>
              <a:rPr lang="hr-HR" sz="2200" dirty="0" smtClean="0">
                <a:solidFill>
                  <a:srgbClr val="FF0000"/>
                </a:solidFill>
              </a:rPr>
              <a:t>6. GČ Gornji Grad - Medveščak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6192860" y="1124680"/>
            <a:ext cx="32038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pPr marL="457200" lvl="1" indent="-457200"/>
            <a:r>
              <a:rPr lang="hr-HR" sz="2200" dirty="0" smtClean="0"/>
              <a:t>1. Trg Sv. Marka</a:t>
            </a:r>
          </a:p>
          <a:p>
            <a:pPr marL="457200" lvl="1" indent="-457200"/>
            <a:r>
              <a:rPr lang="hr-HR" sz="2200" dirty="0" smtClean="0"/>
              <a:t>2. Trg Sv. Katarine</a:t>
            </a:r>
          </a:p>
          <a:p>
            <a:pPr marL="457200" lvl="1" indent="-457200"/>
            <a:r>
              <a:rPr lang="hr-HR" sz="2200" dirty="0" smtClean="0"/>
              <a:t>3. Cmrok</a:t>
            </a:r>
          </a:p>
          <a:p>
            <a:pPr marL="457200" lvl="1" indent="-457200"/>
            <a:r>
              <a:rPr lang="hr-HR" sz="2200" dirty="0" smtClean="0"/>
              <a:t>4. Ilirski trg</a:t>
            </a:r>
          </a:p>
          <a:p>
            <a:pPr marL="457200" lvl="1" indent="-457200"/>
            <a:r>
              <a:rPr lang="hr-HR" sz="2200" dirty="0" smtClean="0"/>
              <a:t>5. Tuškanac</a:t>
            </a:r>
          </a:p>
          <a:p>
            <a:pPr marL="457200" lvl="1" indent="-457200"/>
            <a:endParaRPr lang="hr-HR" sz="2200" dirty="0" smtClean="0"/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indent="-457200"/>
            <a:r>
              <a:rPr lang="hr-HR" sz="2200" dirty="0" smtClean="0"/>
              <a:t>1. Jarun ili</a:t>
            </a:r>
          </a:p>
          <a:p>
            <a:pPr marL="457200" indent="-457200"/>
            <a:r>
              <a:rPr lang="hr-HR" sz="2200" dirty="0" smtClean="0"/>
              <a:t>2. Hipodrom</a:t>
            </a:r>
            <a:endParaRPr lang="hr-HR" sz="2200" dirty="0"/>
          </a:p>
        </p:txBody>
      </p:sp>
      <p:pic>
        <p:nvPicPr>
          <p:cNvPr id="7" name="Picture Placeholder 6" descr="C:\Documents and Settings\jorec\Desktop\neboderi_petrunjela\IMG_2131.JPG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5556" r="5556"/>
          <a:stretch>
            <a:fillRect/>
          </a:stretch>
        </p:blipFill>
        <p:spPr bwMode="auto">
          <a:xfrm>
            <a:off x="453790" y="112468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430" y="620610"/>
            <a:ext cx="5112710" cy="426128"/>
          </a:xfrm>
        </p:spPr>
        <p:txBody>
          <a:bodyPr/>
          <a:lstStyle/>
          <a:p>
            <a:r>
              <a:rPr lang="hr-HR" sz="2200" dirty="0" smtClean="0">
                <a:solidFill>
                  <a:srgbClr val="FF0000"/>
                </a:solidFill>
              </a:rPr>
              <a:t>7. GČ Maksimir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6120850" y="1124680"/>
            <a:ext cx="320381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FF0000"/>
                </a:solidFill>
              </a:rPr>
              <a:t>LOKACIJE ZA PRIHVAT OSOBA:</a:t>
            </a:r>
          </a:p>
          <a:p>
            <a:pPr marL="457200" lvl="1" indent="-457200"/>
            <a:r>
              <a:rPr lang="hr-HR" sz="2200" dirty="0" smtClean="0"/>
              <a:t>1. SC Svetice</a:t>
            </a:r>
          </a:p>
          <a:p>
            <a:pPr marL="457200" lvl="1" indent="-457200"/>
            <a:r>
              <a:rPr lang="hr-HR" sz="2200" dirty="0" smtClean="0"/>
              <a:t>2. SC Ravnice</a:t>
            </a:r>
          </a:p>
          <a:p>
            <a:pPr marL="457200" lvl="1" indent="-457200"/>
            <a:r>
              <a:rPr lang="hr-HR" sz="2200" dirty="0" smtClean="0"/>
              <a:t>3. Crkva Majke Božje</a:t>
            </a:r>
          </a:p>
          <a:p>
            <a:pPr marL="457200" lvl="1" indent="-457200"/>
            <a:r>
              <a:rPr lang="hr-HR" sz="2200" dirty="0" smtClean="0"/>
              <a:t>    Remetske</a:t>
            </a:r>
          </a:p>
          <a:p>
            <a:pPr marL="457200" lvl="1" indent="-457200"/>
            <a:endParaRPr lang="hr-HR" sz="2200" dirty="0" smtClean="0"/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EVAKUACIJSKA</a:t>
            </a:r>
          </a:p>
          <a:p>
            <a:pPr marL="457200" indent="-457200"/>
            <a:r>
              <a:rPr lang="hr-HR" sz="2200" b="1" dirty="0" smtClean="0">
                <a:solidFill>
                  <a:srgbClr val="FF0000"/>
                </a:solidFill>
              </a:rPr>
              <a:t>POVRŠINA: </a:t>
            </a:r>
          </a:p>
          <a:p>
            <a:pPr marL="457200" indent="-457200"/>
            <a:r>
              <a:rPr lang="hr-HR" sz="2200" dirty="0" smtClean="0"/>
              <a:t>1. Park Maksimir (3 šatorska naselja)</a:t>
            </a:r>
            <a:endParaRPr lang="hr-HR" sz="2200" dirty="0"/>
          </a:p>
        </p:txBody>
      </p:sp>
      <p:pic>
        <p:nvPicPr>
          <p:cNvPr id="8" name="Picture Placeholder 7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8622" r="8622"/>
          <a:stretch>
            <a:fillRect/>
          </a:stretch>
        </p:blipFill>
        <p:spPr bwMode="auto">
          <a:xfrm>
            <a:off x="395420" y="119669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2D6C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2D6C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2779</TotalTime>
  <Words>1052</Words>
  <Application>Microsoft Office PowerPoint</Application>
  <PresentationFormat>On-screen Show (4:3)</PresentationFormat>
  <Paragraphs>232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Default Design</vt:lpstr>
      <vt:lpstr>Custom Design</vt:lpstr>
      <vt:lpstr>Površine za evakuaciju i prihvat </vt:lpstr>
      <vt:lpstr>Evakuacijske površine za postavljanje šatorskih naselja </vt:lpstr>
      <vt:lpstr>1.GČ Brezovica</vt:lpstr>
      <vt:lpstr>2. GČ Črnomerec</vt:lpstr>
      <vt:lpstr>3. GČ Donji Grad</vt:lpstr>
      <vt:lpstr>4. GČ Donja Dubrava</vt:lpstr>
      <vt:lpstr>5. GČ Gornja Dubrava</vt:lpstr>
      <vt:lpstr>6. GČ Gornji Grad - Medveščak</vt:lpstr>
      <vt:lpstr>7. GČ Maksimir</vt:lpstr>
      <vt:lpstr>8. GČ Novi Zagreb - istok</vt:lpstr>
      <vt:lpstr>9. GČ Novi Zagreb - zapad</vt:lpstr>
      <vt:lpstr>10. GČ Peščenica - Žitnjak</vt:lpstr>
      <vt:lpstr>11. GČ Podsljeme</vt:lpstr>
      <vt:lpstr>12. GČ Podsused - Vrapče</vt:lpstr>
      <vt:lpstr>13. GČ Sesvete</vt:lpstr>
      <vt:lpstr>14. GČ Stenjevec</vt:lpstr>
      <vt:lpstr>15. GČ Trešnjevka - jug</vt:lpstr>
      <vt:lpstr>16. GČ Trešnjevka - sjever</vt:lpstr>
      <vt:lpstr>17. GČ Trnje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</dc:creator>
  <cp:lastModifiedBy>kmartinovic</cp:lastModifiedBy>
  <cp:revision>235</cp:revision>
  <dcterms:created xsi:type="dcterms:W3CDTF">2008-06-26T08:03:29Z</dcterms:created>
  <dcterms:modified xsi:type="dcterms:W3CDTF">2011-11-08T09:58:07Z</dcterms:modified>
</cp:coreProperties>
</file>